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61" r:id="rId2"/>
    <p:sldId id="259" r:id="rId3"/>
    <p:sldId id="256" r:id="rId4"/>
    <p:sldId id="262" r:id="rId5"/>
    <p:sldId id="258" r:id="rId6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899C-7088-4DCB-893F-3EBBC437CC28}" type="datetimeFigureOut">
              <a:rPr lang="pl-PL" smtClean="0"/>
              <a:t>04.07.2018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C04-7935-4B03-94FA-C871E061FBF7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6500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899C-7088-4DCB-893F-3EBBC437CC28}" type="datetimeFigureOut">
              <a:rPr lang="pl-PL" smtClean="0"/>
              <a:t>04.07.2018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C04-7935-4B03-94FA-C871E061FB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7455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899C-7088-4DCB-893F-3EBBC437CC28}" type="datetimeFigureOut">
              <a:rPr lang="pl-PL" smtClean="0"/>
              <a:t>04.07.2018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C04-7935-4B03-94FA-C871E061FB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5890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899C-7088-4DCB-893F-3EBBC437CC28}" type="datetimeFigureOut">
              <a:rPr lang="pl-PL" smtClean="0"/>
              <a:t>04.07.2018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C04-7935-4B03-94FA-C871E061FB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6379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899C-7088-4DCB-893F-3EBBC437CC28}" type="datetimeFigureOut">
              <a:rPr lang="pl-PL" smtClean="0"/>
              <a:t>04.07.2018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C04-7935-4B03-94FA-C871E061FBF7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809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899C-7088-4DCB-893F-3EBBC437CC28}" type="datetimeFigureOut">
              <a:rPr lang="pl-PL" smtClean="0"/>
              <a:t>04.07.2018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C04-7935-4B03-94FA-C871E061FB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8022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899C-7088-4DCB-893F-3EBBC437CC28}" type="datetimeFigureOut">
              <a:rPr lang="pl-PL" smtClean="0"/>
              <a:t>04.07.2018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C04-7935-4B03-94FA-C871E061FB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5649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899C-7088-4DCB-893F-3EBBC437CC28}" type="datetimeFigureOut">
              <a:rPr lang="pl-PL" smtClean="0"/>
              <a:t>04.07.2018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C04-7935-4B03-94FA-C871E061FB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2007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899C-7088-4DCB-893F-3EBBC437CC28}" type="datetimeFigureOut">
              <a:rPr lang="pl-PL" smtClean="0"/>
              <a:t>04.07.2018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C04-7935-4B03-94FA-C871E061FB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1969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679899C-7088-4DCB-893F-3EBBC437CC28}" type="datetimeFigureOut">
              <a:rPr lang="pl-PL" smtClean="0"/>
              <a:t>04.07.2018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06CC04-7935-4B03-94FA-C871E061FB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0079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899C-7088-4DCB-893F-3EBBC437CC28}" type="datetimeFigureOut">
              <a:rPr lang="pl-PL" smtClean="0"/>
              <a:t>04.07.2018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C04-7935-4B03-94FA-C871E061FB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2468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679899C-7088-4DCB-893F-3EBBC437CC28}" type="datetimeFigureOut">
              <a:rPr lang="pl-PL" smtClean="0"/>
              <a:t>04.07.2018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F06CC04-7935-4B03-94FA-C871E061FBF7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8020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09806" y="513567"/>
            <a:ext cx="10058400" cy="835486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Ilość uczniów szkół ponadgimnazjalnych wg stanu na dzień</a:t>
            </a:r>
            <a:b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września 2017 r.</a:t>
            </a:r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122115"/>
              </p:ext>
            </p:extLst>
          </p:nvPr>
        </p:nvGraphicFramePr>
        <p:xfrm>
          <a:off x="1981896" y="2498361"/>
          <a:ext cx="812800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30448973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319381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Rok szkolny</a:t>
                      </a:r>
                      <a:endParaRPr lang="pl-PL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Ilość uczniów</a:t>
                      </a:r>
                      <a:endParaRPr lang="pl-PL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795667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2012/2013</a:t>
                      </a:r>
                      <a:endParaRPr lang="pl-PL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3962</a:t>
                      </a:r>
                      <a:endParaRPr lang="pl-PL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726274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2013/2014</a:t>
                      </a:r>
                      <a:endParaRPr lang="pl-PL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3618</a:t>
                      </a:r>
                      <a:endParaRPr lang="pl-PL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66043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2014/2015</a:t>
                      </a:r>
                      <a:endParaRPr lang="pl-PL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3442</a:t>
                      </a:r>
                      <a:endParaRPr lang="pl-PL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950507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2015/2016</a:t>
                      </a:r>
                      <a:endParaRPr lang="pl-PL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3385</a:t>
                      </a:r>
                      <a:endParaRPr lang="pl-PL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263227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2016/2017</a:t>
                      </a:r>
                      <a:endParaRPr lang="pl-PL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2720</a:t>
                      </a:r>
                      <a:endParaRPr lang="pl-PL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7523909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pl-PL" dirty="0" smtClean="0"/>
                        <a:t>2017/2018</a:t>
                      </a:r>
                      <a:endParaRPr lang="pl-PL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2843</a:t>
                      </a:r>
                      <a:endParaRPr lang="pl-PL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07349654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pl-PL" dirty="0" smtClean="0"/>
                        <a:t>2018/2019</a:t>
                      </a:r>
                    </a:p>
                    <a:p>
                      <a:r>
                        <a:rPr lang="pl-PL" sz="1200" dirty="0" smtClean="0"/>
                        <a:t>  (po</a:t>
                      </a:r>
                      <a:r>
                        <a:rPr lang="pl-PL" sz="1200" baseline="0" dirty="0" smtClean="0"/>
                        <a:t> symulacji)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2882</a:t>
                      </a:r>
                      <a:endParaRPr lang="pl-PL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64958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75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949431" y="187891"/>
            <a:ext cx="10058400" cy="858728"/>
          </a:xfrm>
        </p:spPr>
        <p:txBody>
          <a:bodyPr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Rekrutacja 2018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601701"/>
              </p:ext>
            </p:extLst>
          </p:nvPr>
        </p:nvGraphicFramePr>
        <p:xfrm>
          <a:off x="646381" y="1137903"/>
          <a:ext cx="10666426" cy="5119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8">
                  <a:extLst>
                    <a:ext uri="{9D8B030D-6E8A-4147-A177-3AD203B41FA5}">
                      <a16:colId xmlns:a16="http://schemas.microsoft.com/office/drawing/2014/main" val="3927095881"/>
                    </a:ext>
                  </a:extLst>
                </a:gridCol>
                <a:gridCol w="1049285">
                  <a:extLst>
                    <a:ext uri="{9D8B030D-6E8A-4147-A177-3AD203B41FA5}">
                      <a16:colId xmlns:a16="http://schemas.microsoft.com/office/drawing/2014/main" val="3925861311"/>
                    </a:ext>
                  </a:extLst>
                </a:gridCol>
                <a:gridCol w="1397876">
                  <a:extLst>
                    <a:ext uri="{9D8B030D-6E8A-4147-A177-3AD203B41FA5}">
                      <a16:colId xmlns:a16="http://schemas.microsoft.com/office/drawing/2014/main" val="3390260390"/>
                    </a:ext>
                  </a:extLst>
                </a:gridCol>
                <a:gridCol w="1481958">
                  <a:extLst>
                    <a:ext uri="{9D8B030D-6E8A-4147-A177-3AD203B41FA5}">
                      <a16:colId xmlns:a16="http://schemas.microsoft.com/office/drawing/2014/main" val="2941906895"/>
                    </a:ext>
                  </a:extLst>
                </a:gridCol>
                <a:gridCol w="1849821">
                  <a:extLst>
                    <a:ext uri="{9D8B030D-6E8A-4147-A177-3AD203B41FA5}">
                      <a16:colId xmlns:a16="http://schemas.microsoft.com/office/drawing/2014/main" val="3097919843"/>
                    </a:ext>
                  </a:extLst>
                </a:gridCol>
                <a:gridCol w="1797269">
                  <a:extLst>
                    <a:ext uri="{9D8B030D-6E8A-4147-A177-3AD203B41FA5}">
                      <a16:colId xmlns:a16="http://schemas.microsoft.com/office/drawing/2014/main" val="1310779792"/>
                    </a:ext>
                  </a:extLst>
                </a:gridCol>
                <a:gridCol w="1622269">
                  <a:extLst>
                    <a:ext uri="{9D8B030D-6E8A-4147-A177-3AD203B41FA5}">
                      <a16:colId xmlns:a16="http://schemas.microsoft.com/office/drawing/2014/main" val="4156499416"/>
                    </a:ext>
                  </a:extLst>
                </a:gridCol>
              </a:tblGrid>
              <a:tr h="735466">
                <a:tc>
                  <a:txBody>
                    <a:bodyPr/>
                    <a:lstStyle/>
                    <a:p>
                      <a:pPr algn="ctr"/>
                      <a:r>
                        <a:rPr lang="pl-PL" sz="1200" baseline="0" dirty="0" smtClean="0"/>
                        <a:t>Szkoła</a:t>
                      </a:r>
                      <a:endParaRPr lang="pl-PL" sz="1200" baseline="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aseline="0" dirty="0" smtClean="0"/>
                        <a:t>Liczba miejsc do naboru</a:t>
                      </a:r>
                      <a:endParaRPr lang="pl-PL" sz="1200" baseline="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aseline="0" dirty="0" smtClean="0"/>
                        <a:t>Liczba kandydatów zakwalifikowanych z pierwszej preferencji</a:t>
                      </a:r>
                      <a:endParaRPr lang="pl-PL" sz="1200" baseline="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aseline="0" dirty="0" smtClean="0"/>
                        <a:t>Liczba  zakwalifikowanych uczniów</a:t>
                      </a:r>
                      <a:endParaRPr lang="pl-PL" sz="1200" baseline="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aseline="0" dirty="0" smtClean="0"/>
                        <a:t>Utworzenie dodatkowych oddziałów w I </a:t>
                      </a:r>
                      <a:r>
                        <a:rPr lang="pl-PL" sz="1200" baseline="0" dirty="0" err="1" smtClean="0"/>
                        <a:t>i</a:t>
                      </a:r>
                      <a:r>
                        <a:rPr lang="pl-PL" sz="1200" baseline="0" dirty="0" smtClean="0"/>
                        <a:t> II LO</a:t>
                      </a:r>
                      <a:endParaRPr lang="pl-PL" sz="1200" baseline="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aseline="0" dirty="0" smtClean="0"/>
                        <a:t>Wolne miejsca</a:t>
                      </a:r>
                      <a:endParaRPr lang="pl-PL" sz="1200" baseline="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aseline="0" dirty="0" smtClean="0"/>
                        <a:t>Potencjalni kandydaci</a:t>
                      </a:r>
                      <a:endParaRPr lang="pl-PL" sz="1200" baseline="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67693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I Liceum</a:t>
                      </a:r>
                    </a:p>
                    <a:p>
                      <a:r>
                        <a:rPr lang="pl-PL" sz="1200" dirty="0" smtClean="0"/>
                        <a:t> Ogólnokształcące</a:t>
                      </a:r>
                      <a:endParaRPr lang="pl-PL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160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199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160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186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6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23</a:t>
                      </a:r>
                      <a:endParaRPr lang="pl-PL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71669552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smtClean="0"/>
                        <a:t>II Liceum Ogólnokształcące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160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212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160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177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15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20</a:t>
                      </a:r>
                      <a:endParaRPr lang="pl-PL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027345169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smtClean="0"/>
                        <a:t>III Liceum Ogólnokształcące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120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76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56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39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81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241452055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Technikum nr 1</a:t>
                      </a:r>
                      <a:endParaRPr lang="pl-PL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256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251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193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222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70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36</a:t>
                      </a:r>
                      <a:endParaRPr lang="pl-PL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925294270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Technikum nr 2</a:t>
                      </a:r>
                      <a:endParaRPr lang="pl-PL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200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122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139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141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44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</a:t>
                      </a:r>
                      <a:endParaRPr lang="pl-PL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656559931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Szkoła branżowa I stopnia nr 1</a:t>
                      </a:r>
                      <a:endParaRPr lang="pl-PL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192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57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76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68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72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6</a:t>
                      </a:r>
                      <a:endParaRPr lang="pl-PL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727135090"/>
                  </a:ext>
                </a:extLst>
              </a:tr>
              <a:tr h="5253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smtClean="0"/>
                        <a:t>Szkoła branżowa I stopnia nr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20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7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10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10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8</a:t>
                      </a:r>
                      <a:endParaRPr lang="pl-PL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98989541"/>
                  </a:ext>
                </a:extLst>
              </a:tr>
              <a:tr h="315200">
                <a:tc>
                  <a:txBody>
                    <a:bodyPr/>
                    <a:lstStyle/>
                    <a:p>
                      <a:r>
                        <a:rPr lang="pl-PL" sz="1200" b="1" dirty="0" smtClean="0"/>
                        <a:t>Razem:</a:t>
                      </a:r>
                      <a:endParaRPr lang="pl-PL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/>
                        <a:t>1108</a:t>
                      </a:r>
                      <a:endParaRPr lang="pl-PL" sz="12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b="1" smtClean="0"/>
                        <a:t>924</a:t>
                      </a:r>
                      <a:endParaRPr lang="pl-PL" sz="12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/>
                        <a:t>794</a:t>
                      </a:r>
                      <a:endParaRPr lang="pl-PL" sz="12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/>
                        <a:t>843</a:t>
                      </a:r>
                      <a:endParaRPr lang="pl-PL" sz="12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/>
                        <a:t>296</a:t>
                      </a:r>
                      <a:endParaRPr lang="pl-PL" sz="12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/>
                        <a:t>88</a:t>
                      </a:r>
                      <a:endParaRPr lang="pl-PL" sz="1200" b="1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013615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4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806669" y="468011"/>
            <a:ext cx="10515600" cy="992078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Miejsce zamieszkania kandydatów do liceów ogólnokształcących     w roku szkolnym 2018/2019</a:t>
            </a:r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ytuł 3"/>
          <p:cNvSpPr txBox="1">
            <a:spLocks/>
          </p:cNvSpPr>
          <p:nvPr/>
        </p:nvSpPr>
        <p:spPr>
          <a:xfrm>
            <a:off x="362607" y="17648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rgbClr val="FF0000"/>
                </a:solidFill>
              </a:rPr>
              <a:t>I </a:t>
            </a:r>
            <a:r>
              <a:rPr lang="pl-PL" b="1" dirty="0">
                <a:solidFill>
                  <a:srgbClr val="FF0000"/>
                </a:solidFill>
              </a:rPr>
              <a:t>LO</a:t>
            </a:r>
          </a:p>
          <a:p>
            <a:r>
              <a:rPr lang="pl-PL" dirty="0"/>
              <a:t>na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</a:t>
            </a:r>
            <a:r>
              <a:rPr lang="pl-PL" dirty="0" smtClean="0"/>
              <a:t> </a:t>
            </a:r>
            <a:r>
              <a:rPr lang="pl-PL" dirty="0"/>
              <a:t>kandydatów z pierwszej </a:t>
            </a:r>
            <a:r>
              <a:rPr lang="pl-PL" dirty="0" smtClean="0"/>
              <a:t>preferencji: </a:t>
            </a:r>
            <a:endParaRPr lang="pl-PL" dirty="0"/>
          </a:p>
          <a:p>
            <a:pPr marL="342900" indent="-342900">
              <a:buFontTx/>
              <a:buChar char="-"/>
            </a:pPr>
            <a:r>
              <a:rPr lang="pl-PL" dirty="0" smtClean="0"/>
              <a:t>87 </a:t>
            </a:r>
            <a:r>
              <a:rPr lang="pl-PL" dirty="0"/>
              <a:t>(</a:t>
            </a:r>
            <a:r>
              <a:rPr lang="pl-PL" dirty="0" smtClean="0"/>
              <a:t>43,7 </a:t>
            </a:r>
            <a:r>
              <a:rPr lang="pl-PL" dirty="0"/>
              <a:t>%) kandydatów z miasta Lubina,</a:t>
            </a:r>
          </a:p>
          <a:p>
            <a:pPr marL="342900" indent="-342900">
              <a:buFontTx/>
              <a:buChar char="-"/>
            </a:pPr>
            <a:r>
              <a:rPr lang="pl-PL" dirty="0" smtClean="0"/>
              <a:t>112 </a:t>
            </a:r>
            <a:r>
              <a:rPr lang="pl-PL" dirty="0"/>
              <a:t>(</a:t>
            </a:r>
            <a:r>
              <a:rPr lang="pl-PL" dirty="0" smtClean="0"/>
              <a:t>56,3 </a:t>
            </a:r>
            <a:r>
              <a:rPr lang="pl-PL" dirty="0"/>
              <a:t>%) kandydatów spoza  miasta Lubina.</a:t>
            </a:r>
          </a:p>
        </p:txBody>
      </p:sp>
      <p:sp>
        <p:nvSpPr>
          <p:cNvPr id="7" name="Tytuł 3"/>
          <p:cNvSpPr txBox="1">
            <a:spLocks/>
          </p:cNvSpPr>
          <p:nvPr/>
        </p:nvSpPr>
        <p:spPr>
          <a:xfrm>
            <a:off x="362607" y="487321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rgbClr val="FF0000"/>
                </a:solidFill>
              </a:rPr>
              <a:t>III LO</a:t>
            </a:r>
          </a:p>
          <a:p>
            <a:r>
              <a:rPr lang="pl-PL" dirty="0" smtClean="0"/>
              <a:t>na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76</a:t>
            </a:r>
            <a:r>
              <a:rPr lang="pl-PL" dirty="0" smtClean="0"/>
              <a:t> kandydatów z pierwszej preferencji: </a:t>
            </a:r>
          </a:p>
          <a:p>
            <a:pPr marL="342900" indent="-342900">
              <a:buFontTx/>
              <a:buChar char="-"/>
            </a:pPr>
            <a:r>
              <a:rPr lang="pl-PL" dirty="0" smtClean="0"/>
              <a:t>47 (61,8 %) kandydatów z miasta Lubina,</a:t>
            </a:r>
          </a:p>
          <a:p>
            <a:pPr marL="342900" indent="-342900">
              <a:buFontTx/>
              <a:buChar char="-"/>
            </a:pPr>
            <a:r>
              <a:rPr lang="pl-PL" dirty="0" smtClean="0"/>
              <a:t>29 (38,2 %) kandydatów spoza  miasta Lubina.</a:t>
            </a:r>
            <a:endParaRPr lang="pl-PL" dirty="0"/>
          </a:p>
        </p:txBody>
      </p:sp>
      <p:sp>
        <p:nvSpPr>
          <p:cNvPr id="8" name="Tytuł 3"/>
          <p:cNvSpPr txBox="1">
            <a:spLocks/>
          </p:cNvSpPr>
          <p:nvPr/>
        </p:nvSpPr>
        <p:spPr>
          <a:xfrm>
            <a:off x="362607" y="32428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rgbClr val="FF0000"/>
                </a:solidFill>
              </a:rPr>
              <a:t>II </a:t>
            </a:r>
            <a:r>
              <a:rPr lang="pl-PL" b="1" dirty="0">
                <a:solidFill>
                  <a:srgbClr val="FF0000"/>
                </a:solidFill>
              </a:rPr>
              <a:t>LO</a:t>
            </a:r>
          </a:p>
          <a:p>
            <a:r>
              <a:rPr lang="pl-PL" dirty="0"/>
              <a:t>na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212</a:t>
            </a:r>
            <a:r>
              <a:rPr lang="pl-PL" dirty="0" smtClean="0"/>
              <a:t> </a:t>
            </a:r>
            <a:r>
              <a:rPr lang="pl-PL" dirty="0"/>
              <a:t>kandydatów z pierwszej </a:t>
            </a:r>
            <a:r>
              <a:rPr lang="pl-PL" dirty="0" smtClean="0"/>
              <a:t>preferencji: </a:t>
            </a:r>
            <a:endParaRPr lang="pl-PL" dirty="0"/>
          </a:p>
          <a:p>
            <a:pPr marL="342900" indent="-342900">
              <a:buFontTx/>
              <a:buChar char="-"/>
            </a:pPr>
            <a:r>
              <a:rPr lang="pl-PL" dirty="0" smtClean="0"/>
              <a:t>94 </a:t>
            </a:r>
            <a:r>
              <a:rPr lang="pl-PL" dirty="0"/>
              <a:t>(</a:t>
            </a:r>
            <a:r>
              <a:rPr lang="pl-PL" dirty="0" smtClean="0"/>
              <a:t>44,3 </a:t>
            </a:r>
            <a:r>
              <a:rPr lang="pl-PL" dirty="0"/>
              <a:t>%) kandydatów z miasta Lubina,</a:t>
            </a:r>
          </a:p>
          <a:p>
            <a:pPr marL="342900" indent="-342900">
              <a:buFontTx/>
              <a:buChar char="-"/>
            </a:pPr>
            <a:r>
              <a:rPr lang="pl-PL" dirty="0" smtClean="0"/>
              <a:t>118 </a:t>
            </a:r>
            <a:r>
              <a:rPr lang="pl-PL" dirty="0"/>
              <a:t>(</a:t>
            </a:r>
            <a:r>
              <a:rPr lang="pl-PL" dirty="0" smtClean="0"/>
              <a:t>55,7 </a:t>
            </a:r>
            <a:r>
              <a:rPr lang="pl-PL" dirty="0"/>
              <a:t>%) kandydatów spoza  miasta Lubina.</a:t>
            </a:r>
          </a:p>
        </p:txBody>
      </p:sp>
    </p:spTree>
    <p:extLst>
      <p:ext uri="{BB962C8B-B14F-4D97-AF65-F5344CB8AC3E}">
        <p14:creationId xmlns:p14="http://schemas.microsoft.com/office/powerpoint/2010/main" val="43837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0645" y="411880"/>
            <a:ext cx="10058400" cy="806472"/>
          </a:xfrm>
        </p:spPr>
        <p:txBody>
          <a:bodyPr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Uczniowie niezakwalifikowani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ytuł 3"/>
          <p:cNvSpPr txBox="1">
            <a:spLocks/>
          </p:cNvSpPr>
          <p:nvPr/>
        </p:nvSpPr>
        <p:spPr>
          <a:xfrm>
            <a:off x="640080" y="2059178"/>
            <a:ext cx="10515600" cy="30173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dirty="0"/>
          </a:p>
        </p:txBody>
      </p:sp>
      <p:sp>
        <p:nvSpPr>
          <p:cNvPr id="4" name="Tytuł 3"/>
          <p:cNvSpPr txBox="1">
            <a:spLocks/>
          </p:cNvSpPr>
          <p:nvPr/>
        </p:nvSpPr>
        <p:spPr>
          <a:xfrm>
            <a:off x="382576" y="1943564"/>
            <a:ext cx="11030607" cy="38581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dirty="0" smtClean="0"/>
              <a:t>Z kandydatów, którzy wybrali w pierwszej preferencji szkoły prowadzone przez Gminę Miejską Lubin,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</a:t>
            </a:r>
            <a:r>
              <a:rPr lang="pl-PL" dirty="0" smtClean="0"/>
              <a:t> zostało niezakwalifikowanych.</a:t>
            </a:r>
          </a:p>
          <a:p>
            <a:pPr algn="ctr"/>
            <a:r>
              <a:rPr lang="pl-PL" dirty="0" smtClean="0"/>
              <a:t>Z tego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pl-PL" dirty="0" smtClean="0"/>
              <a:t> uczniów (o punktacji 56,4 – 95,75), którzy wybrali jako pierwszą preferencję </a:t>
            </a:r>
            <a:r>
              <a:rPr lang="pl-PL" u="sng" dirty="0" smtClean="0"/>
              <a:t>III Liceum Ogólnokształcące w Lubinie</a:t>
            </a:r>
            <a:r>
              <a:rPr lang="pl-PL" dirty="0" smtClean="0"/>
              <a:t>.</a:t>
            </a:r>
          </a:p>
          <a:p>
            <a:pPr algn="ctr"/>
            <a:r>
              <a:rPr lang="pl-PL" dirty="0" smtClean="0"/>
              <a:t>Pozostali uczniowie, którzy w pierwszej preferencji wybrali III Liceum Ogólnokształcące (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73</a:t>
            </a:r>
            <a:r>
              <a:rPr lang="pl-PL" dirty="0" smtClean="0"/>
              <a:t> uczniów) zostali zakwalifikowani do szkół ich kolejnych preferencji.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0921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3"/>
          <p:cNvSpPr txBox="1">
            <a:spLocks/>
          </p:cNvSpPr>
          <p:nvPr/>
        </p:nvSpPr>
        <p:spPr>
          <a:xfrm>
            <a:off x="609601" y="564822"/>
            <a:ext cx="10515600" cy="95917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Absolwenci klas gimnazjalnych III Liceum Ogólnokształcącego w Lubinie</a:t>
            </a:r>
          </a:p>
          <a:p>
            <a:pPr>
              <a:lnSpc>
                <a:spcPct val="120000"/>
              </a:lnSpc>
            </a:pP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(Gimnazjum nr 4 w Lubinie)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ytuł 3"/>
          <p:cNvSpPr txBox="1">
            <a:spLocks/>
          </p:cNvSpPr>
          <p:nvPr/>
        </p:nvSpPr>
        <p:spPr>
          <a:xfrm>
            <a:off x="441434" y="1797269"/>
            <a:ext cx="11603421" cy="36786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pl-PL" sz="2800" dirty="0" smtClean="0"/>
              <a:t>Absolwentów klas gimnazjalnych z III Liceum Ogólnokształcącego - 174, z czego:</a:t>
            </a:r>
          </a:p>
          <a:p>
            <a:pPr marL="571500" indent="-571500">
              <a:lnSpc>
                <a:spcPct val="100000"/>
              </a:lnSpc>
              <a:buFontTx/>
              <a:buChar char="-"/>
            </a:pPr>
            <a:r>
              <a:rPr lang="pl-PL" sz="2800" dirty="0" smtClean="0"/>
              <a:t>I LO wybrało </a:t>
            </a:r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52</a:t>
            </a:r>
            <a:r>
              <a:rPr lang="pl-PL" sz="2800" dirty="0" smtClean="0"/>
              <a:t> uczniów,</a:t>
            </a:r>
          </a:p>
          <a:p>
            <a:pPr marL="571500" indent="-571500">
              <a:lnSpc>
                <a:spcPct val="100000"/>
              </a:lnSpc>
              <a:buFontTx/>
              <a:buChar char="-"/>
            </a:pPr>
            <a:r>
              <a:rPr lang="pl-PL" sz="2800" dirty="0" smtClean="0"/>
              <a:t>II LO wybrało </a:t>
            </a:r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</a:t>
            </a:r>
            <a:r>
              <a:rPr lang="pl-PL" sz="2800" dirty="0" smtClean="0"/>
              <a:t> uczniów,</a:t>
            </a:r>
          </a:p>
          <a:p>
            <a:pPr marL="571500" indent="-571500">
              <a:lnSpc>
                <a:spcPct val="100000"/>
              </a:lnSpc>
              <a:buFontTx/>
              <a:buChar char="-"/>
            </a:pPr>
            <a:r>
              <a:rPr lang="pl-PL" sz="2800" dirty="0" smtClean="0"/>
              <a:t>III LO wybrało </a:t>
            </a:r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</a:t>
            </a:r>
            <a:r>
              <a:rPr lang="pl-PL" sz="2800" dirty="0" smtClean="0"/>
              <a:t> uczniów,</a:t>
            </a:r>
          </a:p>
          <a:p>
            <a:pPr marL="571500" indent="-571500">
              <a:lnSpc>
                <a:spcPct val="100000"/>
              </a:lnSpc>
              <a:buFontTx/>
              <a:buChar char="-"/>
            </a:pPr>
            <a:r>
              <a:rPr lang="pl-PL" sz="2800" dirty="0" smtClean="0"/>
              <a:t>Technikum nr 1 wybrało </a:t>
            </a:r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</a:t>
            </a:r>
            <a:r>
              <a:rPr lang="pl-PL" sz="2800" dirty="0" smtClean="0"/>
              <a:t> uczniów,</a:t>
            </a:r>
          </a:p>
          <a:p>
            <a:pPr marL="571500" indent="-571500">
              <a:lnSpc>
                <a:spcPct val="100000"/>
              </a:lnSpc>
              <a:buFontTx/>
              <a:buChar char="-"/>
            </a:pPr>
            <a:r>
              <a:rPr lang="pl-PL" sz="2800" dirty="0" smtClean="0"/>
              <a:t>Technikum nr 2 wybrało </a:t>
            </a:r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r>
              <a:rPr lang="pl-PL" sz="2800" dirty="0" smtClean="0"/>
              <a:t> uczniów.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48749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cja">
  <a:themeElements>
    <a:clrScheme name="Retrospekc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138</TotalTime>
  <Words>354</Words>
  <Application>Microsoft Office PowerPoint</Application>
  <PresentationFormat>Panoramiczny</PresentationFormat>
  <Paragraphs>108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Retrospekcja</vt:lpstr>
      <vt:lpstr>Ilość uczniów szkół ponadgimnazjalnych wg stanu na dzień 30 września 2017 r.</vt:lpstr>
      <vt:lpstr>Rekrutacja 2018</vt:lpstr>
      <vt:lpstr>Miejsce zamieszkania kandydatów do liceów ogólnokształcących     w roku szkolnym 2018/2019</vt:lpstr>
      <vt:lpstr>Uczniowie niezakwalifikowani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Kandydaci do szkół średnich</dc:title>
  <dc:creator>Ewelina Ordon</dc:creator>
  <cp:lastModifiedBy>Ewelina Ordon</cp:lastModifiedBy>
  <cp:revision>20</cp:revision>
  <cp:lastPrinted>2018-07-04T09:30:38Z</cp:lastPrinted>
  <dcterms:created xsi:type="dcterms:W3CDTF">2018-07-04T06:56:51Z</dcterms:created>
  <dcterms:modified xsi:type="dcterms:W3CDTF">2018-07-04T09:39:48Z</dcterms:modified>
</cp:coreProperties>
</file>